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jpeg" ContentType="image/jpeg"/>
  <Override PartName="/ppt/media/image2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34B0727-03B9-41C3-9BE7-0FF5F2134E7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46FD96-81D9-46EF-AAD8-0171C7BB336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525AE2-633D-4FF3-83FF-BB2EDA1C0B4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55A867-5F10-4EB4-BBDD-02D4914AC7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730907-0720-4DA1-999F-F9FE9E61F52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C43C8D-EBAF-4206-8059-E82DC7B575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60C610-6C47-46F0-8E77-ED73C52B8CD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31D815-95A2-4894-84C8-DECEBE7C13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C3BFED-490F-4EFF-A2AF-EC5C3833964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FBA8DC-B84F-4334-9441-0C4283ABAB1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976ECA-991C-4C1D-947C-3A8CA6BF48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499AEC-40FA-4EE1-AD5E-5C580BED5D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703A11-F23E-4BBD-B8BD-83E93FB14C1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2"/>
          <p:cNvSpPr/>
          <p:nvPr/>
        </p:nvSpPr>
        <p:spPr>
          <a:xfrm>
            <a:off x="0" y="72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Freeform 4"/>
          <p:cNvSpPr/>
          <p:nvPr/>
        </p:nvSpPr>
        <p:spPr>
          <a:xfrm>
            <a:off x="1028880" y="4716360"/>
            <a:ext cx="851760" cy="853560"/>
          </a:xfrm>
          <a:custGeom>
            <a:avLst/>
            <a:gdLst>
              <a:gd name="textAreaLeft" fmla="*/ 0 w 851760"/>
              <a:gd name="textAreaRight" fmla="*/ 852480 w 851760"/>
              <a:gd name="textAreaTop" fmla="*/ 0 h 853560"/>
              <a:gd name="textAreaBottom" fmla="*/ 854280 h 853560"/>
            </a:gdLst>
            <a:ahLst/>
            <a:rect l="textAreaLeft" t="textAreaTop" r="textAreaRight" b="textAreaBottom"/>
            <a:pathLst>
              <a:path w="852599" h="854152">
                <a:moveTo>
                  <a:pt x="0" y="0"/>
                </a:moveTo>
                <a:lnTo>
                  <a:pt x="852599" y="0"/>
                </a:lnTo>
                <a:lnTo>
                  <a:pt x="852599" y="854152"/>
                </a:lnTo>
                <a:lnTo>
                  <a:pt x="0" y="8541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TextBox 5"/>
          <p:cNvSpPr/>
          <p:nvPr/>
        </p:nvSpPr>
        <p:spPr>
          <a:xfrm>
            <a:off x="2285640" y="3588480"/>
            <a:ext cx="13716000" cy="42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1276"/>
              </a:lnSpc>
            </a:pPr>
            <a:r>
              <a:rPr b="1" lang="en-US" sz="8060" spc="-324" strike="noStrike">
                <a:solidFill>
                  <a:srgbClr val="d9d9d9"/>
                </a:solidFill>
                <a:latin typeface="Poppins Semi-Bold"/>
                <a:ea typeface="Poppins Semi-Bold"/>
              </a:rPr>
              <a:t>СИСТЕМА УПРАВЛЕНИЯ ОНЛАЙН-ВИКТОРИНАМИ</a:t>
            </a:r>
            <a:endParaRPr b="0" lang="ru-RU" sz="8060" spc="-1" strike="noStrike">
              <a:latin typeface="Arial"/>
            </a:endParaRPr>
          </a:p>
        </p:txBody>
      </p:sp>
      <p:sp>
        <p:nvSpPr>
          <p:cNvPr id="45" name="TextBox 6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COMCEH-23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6" name="TextBox 7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TextBox 8"/>
          <p:cNvSpPr/>
          <p:nvPr/>
        </p:nvSpPr>
        <p:spPr>
          <a:xfrm>
            <a:off x="7380000" y="981000"/>
            <a:ext cx="108000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8" name="TextBox 9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9" name="TextBox 10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cover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50" name="TextBox 11"/>
          <p:cNvSpPr/>
          <p:nvPr/>
        </p:nvSpPr>
        <p:spPr>
          <a:xfrm>
            <a:off x="5472720" y="8889840"/>
            <a:ext cx="734184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Акылбеков Чынгыз / Бегимкулов Адахан / Тыныбеков Нуртай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51" name="Freeform 12"/>
          <p:cNvSpPr/>
          <p:nvPr/>
        </p:nvSpPr>
        <p:spPr>
          <a:xfrm flipH="1">
            <a:off x="16405920" y="4716360"/>
            <a:ext cx="851760" cy="853560"/>
          </a:xfrm>
          <a:custGeom>
            <a:avLst/>
            <a:gdLst>
              <a:gd name="textAreaLeft" fmla="*/ -360 w 851760"/>
              <a:gd name="textAreaRight" fmla="*/ 852120 w 851760"/>
              <a:gd name="textAreaTop" fmla="*/ 0 h 853560"/>
              <a:gd name="textAreaBottom" fmla="*/ 854280 h 853560"/>
            </a:gdLst>
            <a:ahLst/>
            <a:rect l="textAreaLeft" t="textAreaTop" r="textAreaRight" b="textAreaBottom"/>
            <a:pathLst>
              <a:path w="852599" h="854152">
                <a:moveTo>
                  <a:pt x="852599" y="0"/>
                </a:moveTo>
                <a:lnTo>
                  <a:pt x="0" y="0"/>
                </a:lnTo>
                <a:lnTo>
                  <a:pt x="0" y="854152"/>
                </a:lnTo>
                <a:lnTo>
                  <a:pt x="852599" y="854152"/>
                </a:lnTo>
                <a:lnTo>
                  <a:pt x="852599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Freeform 3"/>
          <p:cNvSpPr/>
          <p:nvPr/>
        </p:nvSpPr>
        <p:spPr>
          <a:xfrm>
            <a:off x="8969040" y="10288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Freeform 4"/>
          <p:cNvSpPr/>
          <p:nvPr/>
        </p:nvSpPr>
        <p:spPr>
          <a:xfrm>
            <a:off x="1028880" y="4716360"/>
            <a:ext cx="851760" cy="853560"/>
          </a:xfrm>
          <a:custGeom>
            <a:avLst/>
            <a:gdLst>
              <a:gd name="textAreaLeft" fmla="*/ 0 w 851760"/>
              <a:gd name="textAreaRight" fmla="*/ 852480 w 851760"/>
              <a:gd name="textAreaTop" fmla="*/ 0 h 853560"/>
              <a:gd name="textAreaBottom" fmla="*/ 854280 h 853560"/>
            </a:gdLst>
            <a:ahLst/>
            <a:rect l="textAreaLeft" t="textAreaTop" r="textAreaRight" b="textAreaBottom"/>
            <a:pathLst>
              <a:path w="852599" h="854152">
                <a:moveTo>
                  <a:pt x="0" y="0"/>
                </a:moveTo>
                <a:lnTo>
                  <a:pt x="852599" y="0"/>
                </a:lnTo>
                <a:lnTo>
                  <a:pt x="852599" y="854152"/>
                </a:lnTo>
                <a:lnTo>
                  <a:pt x="0" y="85415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Freeform 5"/>
          <p:cNvSpPr/>
          <p:nvPr/>
        </p:nvSpPr>
        <p:spPr>
          <a:xfrm flipH="1">
            <a:off x="16405920" y="4716360"/>
            <a:ext cx="851760" cy="853560"/>
          </a:xfrm>
          <a:custGeom>
            <a:avLst/>
            <a:gdLst>
              <a:gd name="textAreaLeft" fmla="*/ -360 w 851760"/>
              <a:gd name="textAreaRight" fmla="*/ 852120 w 851760"/>
              <a:gd name="textAreaTop" fmla="*/ 0 h 853560"/>
              <a:gd name="textAreaBottom" fmla="*/ 854280 h 853560"/>
            </a:gdLst>
            <a:ahLst/>
            <a:rect l="textAreaLeft" t="textAreaTop" r="textAreaRight" b="textAreaBottom"/>
            <a:pathLst>
              <a:path w="852599" h="854152">
                <a:moveTo>
                  <a:pt x="852599" y="0"/>
                </a:moveTo>
                <a:lnTo>
                  <a:pt x="0" y="0"/>
                </a:lnTo>
                <a:lnTo>
                  <a:pt x="0" y="854152"/>
                </a:lnTo>
                <a:lnTo>
                  <a:pt x="852599" y="854152"/>
                </a:lnTo>
                <a:lnTo>
                  <a:pt x="852599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TextBox 6"/>
          <p:cNvSpPr/>
          <p:nvPr/>
        </p:nvSpPr>
        <p:spPr>
          <a:xfrm>
            <a:off x="2884320" y="3138840"/>
            <a:ext cx="12519000" cy="445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17552"/>
              </a:lnSpc>
            </a:pPr>
            <a:r>
              <a:rPr b="1" lang="en-US" sz="12540" spc="-503" strike="noStrike">
                <a:solidFill>
                  <a:srgbClr val="d9d9d9"/>
                </a:solidFill>
                <a:latin typeface="Poppins Semi-Bold"/>
                <a:ea typeface="Poppins Semi-Bold"/>
              </a:rPr>
              <a:t>СПАСИБО ЗА ВНИМАНИЕ!</a:t>
            </a:r>
            <a:endParaRPr b="0" lang="ru-RU" sz="12540" spc="-1" strike="noStrike">
              <a:latin typeface="Arial"/>
            </a:endParaRPr>
          </a:p>
        </p:txBody>
      </p:sp>
      <p:sp>
        <p:nvSpPr>
          <p:cNvPr id="166" name="TextBox 7"/>
          <p:cNvSpPr/>
          <p:nvPr/>
        </p:nvSpPr>
        <p:spPr>
          <a:xfrm>
            <a:off x="8029080" y="14922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7" name="TextBox 8"/>
          <p:cNvSpPr/>
          <p:nvPr/>
        </p:nvSpPr>
        <p:spPr>
          <a:xfrm>
            <a:off x="7823160" y="8975160"/>
            <a:ext cx="26409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16.12.24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" name="Group 4"/>
          <p:cNvGrpSpPr/>
          <p:nvPr/>
        </p:nvGrpSpPr>
        <p:grpSpPr>
          <a:xfrm>
            <a:off x="12426840" y="2212560"/>
            <a:ext cx="4831560" cy="6902640"/>
            <a:chOff x="12426840" y="2212560"/>
            <a:chExt cx="4831560" cy="6902640"/>
          </a:xfrm>
        </p:grpSpPr>
        <p:sp>
          <p:nvSpPr>
            <p:cNvPr id="55" name="Freeform 5"/>
            <p:cNvSpPr/>
            <p:nvPr/>
          </p:nvSpPr>
          <p:spPr>
            <a:xfrm>
              <a:off x="12426840" y="2212560"/>
              <a:ext cx="4831560" cy="6902640"/>
            </a:xfrm>
            <a:custGeom>
              <a:avLst/>
              <a:gdLst>
                <a:gd name="textAreaLeft" fmla="*/ 0 w 4831560"/>
                <a:gd name="textAreaRight" fmla="*/ 4832280 w 4831560"/>
                <a:gd name="textAreaTop" fmla="*/ 0 h 6902640"/>
                <a:gd name="textAreaBottom" fmla="*/ 6903360 h 6902640"/>
              </a:gdLst>
              <a:ahLst/>
              <a:rect l="textAreaLeft" t="textAreaTop" r="textAreaRight" b="textAreaBottom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" name="AutoShape 6"/>
          <p:cNvSpPr/>
          <p:nvPr/>
        </p:nvSpPr>
        <p:spPr>
          <a:xfrm>
            <a:off x="1028520" y="3966120"/>
            <a:ext cx="9796680" cy="360"/>
          </a:xfrm>
          <a:prstGeom prst="line">
            <a:avLst/>
          </a:prstGeom>
          <a:ln w="9525">
            <a:solidFill>
              <a:srgbClr val="e94b2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TextBox 7"/>
          <p:cNvSpPr/>
          <p:nvPr/>
        </p:nvSpPr>
        <p:spPr>
          <a:xfrm>
            <a:off x="1028880" y="2516760"/>
            <a:ext cx="10751760" cy="79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265"/>
              </a:lnSpc>
            </a:pPr>
            <a:r>
              <a:rPr b="1" lang="en-US" sz="7200" spc="-290" strike="noStrike">
                <a:solidFill>
                  <a:srgbClr val="d9d9d9"/>
                </a:solidFill>
                <a:latin typeface="Poppins Semi-Bold"/>
                <a:ea typeface="Poppins Semi-Bold"/>
              </a:rPr>
              <a:t>ВСТУПЛЕНИЕ </a:t>
            </a:r>
            <a:endParaRPr b="0" lang="ru-RU" sz="7200" spc="-1" strike="noStrike">
              <a:latin typeface="Arial"/>
            </a:endParaRPr>
          </a:p>
        </p:txBody>
      </p:sp>
      <p:sp>
        <p:nvSpPr>
          <p:cNvPr id="58" name="TextBox 8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59" name="TextBox 9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TextBox 10"/>
          <p:cNvSpPr/>
          <p:nvPr/>
        </p:nvSpPr>
        <p:spPr>
          <a:xfrm>
            <a:off x="7200000" y="981000"/>
            <a:ext cx="14623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61" name="TextBox 11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62" name="TextBox 12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introduction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63" name="TextBox 13"/>
          <p:cNvSpPr/>
          <p:nvPr/>
        </p:nvSpPr>
        <p:spPr>
          <a:xfrm>
            <a:off x="1028880" y="4428360"/>
            <a:ext cx="4798080" cy="50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81"/>
              </a:lnSpc>
            </a:pPr>
            <a:r>
              <a:rPr b="1" lang="en-US" sz="2200" spc="-89" strike="noStrike">
                <a:solidFill>
                  <a:srgbClr val="d9d9d9"/>
                </a:solidFill>
                <a:latin typeface="Poppins Bold"/>
                <a:ea typeface="Poppins Bold"/>
              </a:rPr>
              <a:t>Цель :</a:t>
            </a:r>
            <a:r>
              <a:rPr b="0" lang="en-US" sz="2200" spc="-89" strike="noStrike">
                <a:solidFill>
                  <a:srgbClr val="d9d9d9"/>
                </a:solidFill>
                <a:latin typeface="Poppins"/>
                <a:ea typeface="Poppins"/>
              </a:rPr>
              <a:t> создать интерактивное приложение для онлайн-викторины, чтобы оценивать знания пользователей, предлагая уникальные функции, такие как подсчет баллов в реальном времени и удобный интерфейс. Разработанное для преподавателей и учащихся, оно выделяется настраиваемыми форматами викторины и масштабируемым управлением базами данных.</a:t>
            </a:r>
            <a:endParaRPr b="0" lang="ru-RU" sz="2200" spc="-1" strike="noStrike">
              <a:latin typeface="Arial"/>
            </a:endParaRPr>
          </a:p>
        </p:txBody>
      </p:sp>
      <p:sp>
        <p:nvSpPr>
          <p:cNvPr id="64" name="TextBox 14"/>
          <p:cNvSpPr/>
          <p:nvPr/>
        </p:nvSpPr>
        <p:spPr>
          <a:xfrm>
            <a:off x="6667920" y="4428360"/>
            <a:ext cx="3676320" cy="23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3081"/>
              </a:lnSpc>
            </a:pPr>
            <a:r>
              <a:rPr b="1" lang="en-US" sz="2200" spc="-89" strike="noStrike">
                <a:solidFill>
                  <a:srgbClr val="d9d9d9"/>
                </a:solidFill>
                <a:latin typeface="Poppins Bold"/>
                <a:ea typeface="Poppins Bold"/>
              </a:rPr>
              <a:t>Значимость :</a:t>
            </a:r>
            <a:r>
              <a:rPr b="0" lang="en-US" sz="2200" spc="-89" strike="noStrike">
                <a:solidFill>
                  <a:srgbClr val="d9d9d9"/>
                </a:solidFill>
                <a:latin typeface="Poppins"/>
                <a:ea typeface="Poppins"/>
              </a:rPr>
              <a:t> поощряет обучение и предоставляет масштабируемую платформу для проверки знаний.</a:t>
            </a:r>
            <a:endParaRPr b="0" lang="ru-RU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2"/>
          <p:cNvSpPr/>
          <p:nvPr/>
        </p:nvSpPr>
        <p:spPr>
          <a:xfrm>
            <a:off x="0" y="72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AutoShape 4"/>
          <p:cNvSpPr/>
          <p:nvPr/>
        </p:nvSpPr>
        <p:spPr>
          <a:xfrm>
            <a:off x="11604240" y="6120000"/>
            <a:ext cx="5675760" cy="360"/>
          </a:xfrm>
          <a:prstGeom prst="line">
            <a:avLst/>
          </a:prstGeom>
          <a:ln w="9525">
            <a:solidFill>
              <a:srgbClr val="e94b27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" name="Group 6"/>
          <p:cNvGrpSpPr/>
          <p:nvPr/>
        </p:nvGrpSpPr>
        <p:grpSpPr>
          <a:xfrm>
            <a:off x="1028880" y="4600800"/>
            <a:ext cx="7759440" cy="4656960"/>
            <a:chOff x="1028880" y="4600800"/>
            <a:chExt cx="7759440" cy="4656960"/>
          </a:xfrm>
        </p:grpSpPr>
        <p:sp>
          <p:nvSpPr>
            <p:cNvPr id="69" name="Freeform 7"/>
            <p:cNvSpPr/>
            <p:nvPr/>
          </p:nvSpPr>
          <p:spPr>
            <a:xfrm>
              <a:off x="1028880" y="4600800"/>
              <a:ext cx="7759440" cy="4656960"/>
            </a:xfrm>
            <a:custGeom>
              <a:avLst/>
              <a:gdLst>
                <a:gd name="textAreaLeft" fmla="*/ 0 w 7759440"/>
                <a:gd name="textAreaRight" fmla="*/ 7760160 w 7759440"/>
                <a:gd name="textAreaTop" fmla="*/ 0 h 4656960"/>
                <a:gd name="textAreaBottom" fmla="*/ 4657680 h 4656960"/>
              </a:gdLst>
              <a:ahLst/>
              <a:rect l="textAreaLeft" t="textAreaTop" r="textAreaRight" b="textAreaBottom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" name="Freeform 8"/>
          <p:cNvSpPr/>
          <p:nvPr/>
        </p:nvSpPr>
        <p:spPr>
          <a:xfrm>
            <a:off x="8788680" y="8812800"/>
            <a:ext cx="975240" cy="444600"/>
          </a:xfrm>
          <a:custGeom>
            <a:avLst/>
            <a:gdLst>
              <a:gd name="textAreaLeft" fmla="*/ 0 w 975240"/>
              <a:gd name="textAreaRight" fmla="*/ 975960 w 975240"/>
              <a:gd name="textAreaTop" fmla="*/ 0 h 444600"/>
              <a:gd name="textAreaBottom" fmla="*/ 445320 h 444600"/>
            </a:gdLst>
            <a:ahLst/>
            <a:rect l="textAreaLeft" t="textAreaTop" r="textAreaRight" b="textAreaBottom"/>
            <a:pathLst>
              <a:path w="975905" h="445367">
                <a:moveTo>
                  <a:pt x="0" y="0"/>
                </a:moveTo>
                <a:lnTo>
                  <a:pt x="975904" y="0"/>
                </a:lnTo>
                <a:lnTo>
                  <a:pt x="975904" y="445367"/>
                </a:lnTo>
                <a:lnTo>
                  <a:pt x="0" y="4453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TextBox 9"/>
          <p:cNvSpPr/>
          <p:nvPr/>
        </p:nvSpPr>
        <p:spPr>
          <a:xfrm>
            <a:off x="872280" y="2376360"/>
            <a:ext cx="9471960" cy="152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004"/>
              </a:lnSpc>
            </a:pPr>
            <a:r>
              <a:rPr b="1" lang="en-US" sz="6900" spc="-276" strike="noStrike">
                <a:solidFill>
                  <a:srgbClr val="d9d9d9"/>
                </a:solidFill>
                <a:latin typeface="Poppins Semi-Bold"/>
                <a:ea typeface="Poppins Semi-Bold"/>
              </a:rPr>
              <a:t>УЧАСТНИКИ ПРОЕКТА</a:t>
            </a:r>
            <a:endParaRPr b="0" lang="ru-RU" sz="6900" spc="-1" strike="noStrike">
              <a:latin typeface="Arial"/>
            </a:endParaRPr>
          </a:p>
        </p:txBody>
      </p:sp>
      <p:sp>
        <p:nvSpPr>
          <p:cNvPr id="72" name="TextBox 10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3" name="TextBox 11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TextBox 12"/>
          <p:cNvSpPr/>
          <p:nvPr/>
        </p:nvSpPr>
        <p:spPr>
          <a:xfrm>
            <a:off x="7200000" y="981000"/>
            <a:ext cx="108000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5" name="TextBox 13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6" name="TextBox 14"/>
          <p:cNvSpPr/>
          <p:nvPr/>
        </p:nvSpPr>
        <p:spPr>
          <a:xfrm>
            <a:off x="15827400" y="981000"/>
            <a:ext cx="163548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Team members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77" name="TextBox 15"/>
          <p:cNvSpPr/>
          <p:nvPr/>
        </p:nvSpPr>
        <p:spPr>
          <a:xfrm>
            <a:off x="11604960" y="4500000"/>
            <a:ext cx="5675040" cy="95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</a:pPr>
            <a:r>
              <a:rPr b="1" lang="en-US" sz="1800" spc="-72" strike="noStrike">
                <a:solidFill>
                  <a:srgbClr val="d9d9d9"/>
                </a:solidFill>
                <a:latin typeface="Poppins Bold"/>
                <a:ea typeface="Poppins Bold"/>
              </a:rPr>
              <a:t>Разработчик :  </a:t>
            </a:r>
            <a:r>
              <a:rPr b="0" lang="en-US" sz="1800" spc="-72" strike="noStrike">
                <a:solidFill>
                  <a:srgbClr val="d9d9d9"/>
                </a:solidFill>
                <a:latin typeface="Poppins"/>
                <a:ea typeface="Poppins"/>
              </a:rPr>
              <a:t>разработал основной функционал программы, включая кодирование и реализацию динамической логики теста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78" name="TextBox 16"/>
          <p:cNvSpPr/>
          <p:nvPr/>
        </p:nvSpPr>
        <p:spPr>
          <a:xfrm>
            <a:off x="11601000" y="3600000"/>
            <a:ext cx="2619000" cy="71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</a:pPr>
            <a:r>
              <a:rPr b="1" lang="en-US" sz="2000" spc="-80" strike="noStrike">
                <a:solidFill>
                  <a:srgbClr val="e94b27"/>
                </a:solidFill>
                <a:latin typeface="Poppins Semi-Bold"/>
                <a:ea typeface="Poppins Semi-Bold"/>
              </a:rPr>
              <a:t>Аскарбеков Адилет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79" name="TextBox 17"/>
          <p:cNvSpPr/>
          <p:nvPr/>
        </p:nvSpPr>
        <p:spPr>
          <a:xfrm>
            <a:off x="11583360" y="7220160"/>
            <a:ext cx="567504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520"/>
              </a:lnSpc>
            </a:pPr>
            <a:r>
              <a:rPr b="1" lang="en-US" sz="1800" spc="-72" strike="noStrike">
                <a:solidFill>
                  <a:srgbClr val="d9d9d9"/>
                </a:solidFill>
                <a:latin typeface="Poppins Bold"/>
                <a:ea typeface="Poppins Bold"/>
              </a:rPr>
              <a:t>Дизайнер пользовательского интерфейса : </a:t>
            </a:r>
            <a:r>
              <a:rPr b="0" lang="en-US" sz="1800" spc="-72" strike="noStrike">
                <a:solidFill>
                  <a:srgbClr val="d9d9d9"/>
                </a:solidFill>
                <a:latin typeface="Poppins"/>
                <a:ea typeface="Poppins"/>
              </a:rPr>
              <a:t> работал над проектированием пользовательского интерфейса для интуитивного и удобного взаимодействия с пользователем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80" name="TextBox 18"/>
          <p:cNvSpPr/>
          <p:nvPr/>
        </p:nvSpPr>
        <p:spPr>
          <a:xfrm>
            <a:off x="11601000" y="6840000"/>
            <a:ext cx="26190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</a:pPr>
            <a:r>
              <a:rPr b="1" lang="en-US" sz="2000" spc="-80" strike="noStrike">
                <a:solidFill>
                  <a:srgbClr val="e94b27"/>
                </a:solidFill>
                <a:latin typeface="Poppins Semi-Bold"/>
                <a:ea typeface="Poppins Semi-Bold"/>
              </a:rPr>
              <a:t>Тыныбеков Нуртай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81" name="TextBox 19"/>
          <p:cNvSpPr/>
          <p:nvPr/>
        </p:nvSpPr>
        <p:spPr>
          <a:xfrm>
            <a:off x="11583360" y="8137080"/>
            <a:ext cx="567504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TextBox 20"/>
          <p:cNvSpPr/>
          <p:nvPr/>
        </p:nvSpPr>
        <p:spPr>
          <a:xfrm>
            <a:off x="11583360" y="7619040"/>
            <a:ext cx="2619000" cy="35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2"/>
          <p:cNvSpPr/>
          <p:nvPr/>
        </p:nvSpPr>
        <p:spPr>
          <a:xfrm>
            <a:off x="72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AutoShape 4"/>
          <p:cNvSpPr/>
          <p:nvPr/>
        </p:nvSpPr>
        <p:spPr>
          <a:xfrm>
            <a:off x="5720760" y="7912080"/>
            <a:ext cx="10953360" cy="360"/>
          </a:xfrm>
          <a:prstGeom prst="line">
            <a:avLst/>
          </a:prstGeom>
          <a:ln w="9525">
            <a:solidFill>
              <a:srgbClr val="e94b2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Freeform 5"/>
          <p:cNvSpPr/>
          <p:nvPr/>
        </p:nvSpPr>
        <p:spPr>
          <a:xfrm>
            <a:off x="5721120" y="8444160"/>
            <a:ext cx="972360" cy="972360"/>
          </a:xfrm>
          <a:custGeom>
            <a:avLst/>
            <a:gdLst>
              <a:gd name="textAreaLeft" fmla="*/ 0 w 972360"/>
              <a:gd name="textAreaRight" fmla="*/ 973080 w 972360"/>
              <a:gd name="textAreaTop" fmla="*/ 0 h 972360"/>
              <a:gd name="textAreaBottom" fmla="*/ 973080 h 972360"/>
            </a:gdLst>
            <a:ahLst/>
            <a:rect l="textAreaLeft" t="textAreaTop" r="textAreaRight" b="textAreaBottom"/>
            <a:pathLst>
              <a:path w="973085" h="973085">
                <a:moveTo>
                  <a:pt x="0" y="0"/>
                </a:moveTo>
                <a:lnTo>
                  <a:pt x="973085" y="0"/>
                </a:lnTo>
                <a:lnTo>
                  <a:pt x="973085" y="973085"/>
                </a:lnTo>
                <a:lnTo>
                  <a:pt x="0" y="97308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Freeform 6"/>
          <p:cNvSpPr/>
          <p:nvPr/>
        </p:nvSpPr>
        <p:spPr>
          <a:xfrm>
            <a:off x="868320" y="2881440"/>
            <a:ext cx="4261320" cy="4114080"/>
          </a:xfrm>
          <a:custGeom>
            <a:avLst/>
            <a:gdLst>
              <a:gd name="textAreaLeft" fmla="*/ 0 w 4261320"/>
              <a:gd name="textAreaRight" fmla="*/ 4262040 w 4261320"/>
              <a:gd name="textAreaTop" fmla="*/ 0 h 4114080"/>
              <a:gd name="textAreaBottom" fmla="*/ 4114800 h 4114080"/>
            </a:gdLst>
            <a:ahLst/>
            <a:rect l="textAreaLeft" t="textAreaTop" r="textAreaRight" b="textAreaBottom"/>
            <a:pathLst>
              <a:path w="4262034" h="4114800">
                <a:moveTo>
                  <a:pt x="0" y="0"/>
                </a:moveTo>
                <a:lnTo>
                  <a:pt x="4262034" y="0"/>
                </a:lnTo>
                <a:lnTo>
                  <a:pt x="42620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TextBox 7"/>
          <p:cNvSpPr/>
          <p:nvPr/>
        </p:nvSpPr>
        <p:spPr>
          <a:xfrm>
            <a:off x="5721120" y="4386240"/>
            <a:ext cx="4794840" cy="128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046"/>
              </a:lnSpc>
            </a:pPr>
            <a:r>
              <a:rPr b="1" lang="en-US" sz="5800" spc="-233" strike="noStrike">
                <a:solidFill>
                  <a:srgbClr val="d9d9d9"/>
                </a:solidFill>
                <a:latin typeface="Poppins Semi-Bold"/>
                <a:ea typeface="Poppins Semi-Bold"/>
              </a:rPr>
              <a:t>ТРЕБОВАНИЯ</a:t>
            </a:r>
            <a:endParaRPr b="0" lang="ru-RU" sz="5800" spc="-1" strike="noStrike">
              <a:latin typeface="Arial"/>
            </a:endParaRPr>
          </a:p>
        </p:txBody>
      </p:sp>
      <p:sp>
        <p:nvSpPr>
          <p:cNvPr id="89" name="TextBox 8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0" name="TextBox 9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TextBox 10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2" name="TextBox 11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3" name="TextBox 12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Requirements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94" name="TextBox 13"/>
          <p:cNvSpPr/>
          <p:nvPr/>
        </p:nvSpPr>
        <p:spPr>
          <a:xfrm>
            <a:off x="11107080" y="2430720"/>
            <a:ext cx="6592320" cy="533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Функциональные требования: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1.Пользователь должен иметь возможность ввести свое имя, чтобы начать тест.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2. Вопросы должны загружаться динамически из базы данных SQLite.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3. Приложение должно проверять ответы пользователя на соответствие сохраненным правильным ответам.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4. Результаты (количество правильных ответов) должны сохраняться и привязываться к соответствующему пользователю.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Freeform 4"/>
          <p:cNvSpPr/>
          <p:nvPr/>
        </p:nvSpPr>
        <p:spPr>
          <a:xfrm flipH="1">
            <a:off x="16616160" y="8615880"/>
            <a:ext cx="641520" cy="641520"/>
          </a:xfrm>
          <a:custGeom>
            <a:avLst/>
            <a:gdLst>
              <a:gd name="textAreaLeft" fmla="*/ -360 w 641520"/>
              <a:gd name="textAreaRight" fmla="*/ 641880 w 641520"/>
              <a:gd name="textAreaTop" fmla="*/ 0 h 641520"/>
              <a:gd name="textAreaBottom" fmla="*/ 642240 h 641520"/>
            </a:gdLst>
            <a:ahLst/>
            <a:rect l="textAreaLeft" t="textAreaTop" r="textAreaRight" b="textAreaBottom"/>
            <a:pathLst>
              <a:path w="642289" h="642289">
                <a:moveTo>
                  <a:pt x="642289" y="0"/>
                </a:moveTo>
                <a:lnTo>
                  <a:pt x="0" y="0"/>
                </a:lnTo>
                <a:lnTo>
                  <a:pt x="0" y="642289"/>
                </a:lnTo>
                <a:lnTo>
                  <a:pt x="642289" y="642289"/>
                </a:lnTo>
                <a:lnTo>
                  <a:pt x="642289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Freeform 5"/>
          <p:cNvSpPr/>
          <p:nvPr/>
        </p:nvSpPr>
        <p:spPr>
          <a:xfrm>
            <a:off x="7719120" y="2031480"/>
            <a:ext cx="9218160" cy="4664520"/>
          </a:xfrm>
          <a:custGeom>
            <a:avLst/>
            <a:gdLst>
              <a:gd name="textAreaLeft" fmla="*/ 0 w 9218160"/>
              <a:gd name="textAreaRight" fmla="*/ 9218880 w 9218160"/>
              <a:gd name="textAreaTop" fmla="*/ 0 h 4664520"/>
              <a:gd name="textAreaBottom" fmla="*/ 4665240 h 4664520"/>
            </a:gdLst>
            <a:ahLst/>
            <a:rect l="textAreaLeft" t="textAreaTop" r="textAreaRight" b="textAreaBottom"/>
            <a:pathLst>
              <a:path w="9219059" h="4665215">
                <a:moveTo>
                  <a:pt x="0" y="0"/>
                </a:moveTo>
                <a:lnTo>
                  <a:pt x="9219059" y="0"/>
                </a:lnTo>
                <a:lnTo>
                  <a:pt x="9219059" y="4665215"/>
                </a:lnTo>
                <a:lnTo>
                  <a:pt x="0" y="46652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cap="sq" w="47625">
            <a:solidFill>
              <a:srgbClr val="e94b2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Freeform 6"/>
          <p:cNvSpPr/>
          <p:nvPr/>
        </p:nvSpPr>
        <p:spPr>
          <a:xfrm rot="15271800">
            <a:off x="7029360" y="6597360"/>
            <a:ext cx="787320" cy="2355120"/>
          </a:xfrm>
          <a:custGeom>
            <a:avLst/>
            <a:gdLst>
              <a:gd name="textAreaLeft" fmla="*/ 0 w 787320"/>
              <a:gd name="textAreaRight" fmla="*/ 788040 w 787320"/>
              <a:gd name="textAreaTop" fmla="*/ 0 h 2355120"/>
              <a:gd name="textAreaBottom" fmla="*/ 2355840 h 2355120"/>
            </a:gdLst>
            <a:ahLst/>
            <a:rect l="textAreaLeft" t="textAreaTop" r="textAreaRight" b="textAreaBottom"/>
            <a:pathLst>
              <a:path w="788155" h="2355898">
                <a:moveTo>
                  <a:pt x="0" y="0"/>
                </a:moveTo>
                <a:lnTo>
                  <a:pt x="788155" y="0"/>
                </a:lnTo>
                <a:lnTo>
                  <a:pt x="788155" y="2355898"/>
                </a:lnTo>
                <a:lnTo>
                  <a:pt x="0" y="235589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Box 7"/>
          <p:cNvSpPr/>
          <p:nvPr/>
        </p:nvSpPr>
        <p:spPr>
          <a:xfrm>
            <a:off x="1203840" y="2193480"/>
            <a:ext cx="5281920" cy="238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265"/>
              </a:lnSpc>
            </a:pPr>
            <a:r>
              <a:rPr b="1" lang="en-US" sz="7200" spc="-290" strike="noStrike">
                <a:solidFill>
                  <a:srgbClr val="d9d9d9"/>
                </a:solidFill>
                <a:latin typeface="Poppins Semi-Bold"/>
                <a:ea typeface="Poppins Semi-Bold"/>
              </a:rPr>
              <a:t>СТРУКТУРА</a:t>
            </a:r>
            <a:endParaRPr b="0" lang="ru-RU" sz="7200" spc="-1" strike="noStrike">
              <a:latin typeface="Arial"/>
            </a:endParaRPr>
          </a:p>
          <a:p>
            <a:pPr>
              <a:lnSpc>
                <a:spcPts val="6265"/>
              </a:lnSpc>
            </a:pPr>
            <a:r>
              <a:rPr b="1" lang="en-US" sz="7200" spc="-290" strike="noStrike">
                <a:solidFill>
                  <a:srgbClr val="d9d9d9"/>
                </a:solidFill>
                <a:latin typeface="Poppins Semi-Bold"/>
                <a:ea typeface="Poppins Semi-Bold"/>
              </a:rPr>
              <a:t>ПРОЕКТА</a:t>
            </a:r>
            <a:endParaRPr b="0" lang="ru-RU" sz="7200" spc="-1" strike="noStrike">
              <a:latin typeface="Arial"/>
            </a:endParaRPr>
          </a:p>
        </p:txBody>
      </p:sp>
      <p:sp>
        <p:nvSpPr>
          <p:cNvPr id="101" name="TextBox 8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2" name="TextBox 9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TextBox 10"/>
          <p:cNvSpPr/>
          <p:nvPr/>
        </p:nvSpPr>
        <p:spPr>
          <a:xfrm flipH="1">
            <a:off x="6660000" y="981000"/>
            <a:ext cx="108000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4" name="TextBox 11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5" name="TextBox 12"/>
          <p:cNvSpPr/>
          <p:nvPr/>
        </p:nvSpPr>
        <p:spPr>
          <a:xfrm>
            <a:off x="15827400" y="981000"/>
            <a:ext cx="143136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Code Overview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06" name="TextBox 13"/>
          <p:cNvSpPr/>
          <p:nvPr/>
        </p:nvSpPr>
        <p:spPr>
          <a:xfrm>
            <a:off x="1203840" y="4763520"/>
            <a:ext cx="5616360" cy="393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381"/>
              </a:lnSpc>
            </a:pPr>
            <a:r>
              <a:rPr b="1" lang="en-US" sz="1700" spc="-69" strike="noStrike">
                <a:solidFill>
                  <a:srgbClr val="e94b27"/>
                </a:solidFill>
                <a:latin typeface="Poppins Bold"/>
                <a:ea typeface="Poppins Bold"/>
              </a:rPr>
              <a:t>Используемые технологии:</a:t>
            </a:r>
            <a:endParaRPr b="0" lang="ru-RU" sz="1700" spc="-1" strike="noStrike">
              <a:latin typeface="Arial"/>
            </a:endParaRPr>
          </a:p>
          <a:p>
            <a:pPr>
              <a:lnSpc>
                <a:spcPts val="238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381"/>
              </a:lnSpc>
            </a:pPr>
            <a:r>
              <a:rPr b="0" lang="en-US" sz="1700" spc="-69" strike="noStrike">
                <a:solidFill>
                  <a:srgbClr val="d9d9d9"/>
                </a:solidFill>
                <a:latin typeface="Poppins"/>
                <a:ea typeface="Poppins"/>
              </a:rPr>
              <a:t>JavaFX: для разработки графического интерфейса и взаимодействия с пользователем.</a:t>
            </a:r>
            <a:endParaRPr b="0" lang="ru-RU" sz="1700" spc="-1" strike="noStrike">
              <a:latin typeface="Arial"/>
            </a:endParaRPr>
          </a:p>
          <a:p>
            <a:pPr>
              <a:lnSpc>
                <a:spcPts val="238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381"/>
              </a:lnSpc>
            </a:pPr>
            <a:r>
              <a:rPr b="0" lang="en-US" sz="1700" spc="-69" strike="noStrike">
                <a:solidFill>
                  <a:srgbClr val="d9d9d9"/>
                </a:solidFill>
                <a:latin typeface="Poppins"/>
                <a:ea typeface="Poppins"/>
              </a:rPr>
              <a:t>SQLite: облегченная база данных для локального хранения данных.</a:t>
            </a:r>
            <a:endParaRPr b="0" lang="ru-RU" sz="1700" spc="-1" strike="noStrike">
              <a:latin typeface="Arial"/>
            </a:endParaRPr>
          </a:p>
          <a:p>
            <a:pPr>
              <a:lnSpc>
                <a:spcPts val="238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381"/>
              </a:lnSpc>
            </a:pPr>
            <a:r>
              <a:rPr b="0" lang="en-US" sz="1700" spc="-69" strike="noStrike">
                <a:solidFill>
                  <a:srgbClr val="d9d9d9"/>
                </a:solidFill>
                <a:latin typeface="Poppins"/>
                <a:ea typeface="Poppins"/>
              </a:rPr>
              <a:t>JDBC: для управления подключением к базе данных и операциями.</a:t>
            </a:r>
            <a:endParaRPr b="0" lang="ru-RU" sz="1700" spc="-1" strike="noStrike">
              <a:latin typeface="Arial"/>
            </a:endParaRPr>
          </a:p>
          <a:p>
            <a:pPr>
              <a:lnSpc>
                <a:spcPts val="238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381"/>
              </a:lnSpc>
            </a:pPr>
            <a:r>
              <a:rPr b="0" lang="en-US" sz="1700" spc="-69" strike="noStrike">
                <a:solidFill>
                  <a:srgbClr val="d9d9d9"/>
                </a:solidFill>
                <a:latin typeface="Poppins"/>
                <a:ea typeface="Poppins"/>
              </a:rPr>
              <a:t>Java: основной язык программирования для реализации логики.</a:t>
            </a:r>
            <a:endParaRPr b="0" lang="ru-RU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4"/>
          <p:cNvGrpSpPr/>
          <p:nvPr/>
        </p:nvGrpSpPr>
        <p:grpSpPr>
          <a:xfrm>
            <a:off x="7158960" y="3260520"/>
            <a:ext cx="2622600" cy="2622600"/>
            <a:chOff x="7158960" y="3260520"/>
            <a:chExt cx="2622600" cy="2622600"/>
          </a:xfrm>
        </p:grpSpPr>
        <p:sp>
          <p:nvSpPr>
            <p:cNvPr id="110" name="Freeform 5"/>
            <p:cNvSpPr/>
            <p:nvPr/>
          </p:nvSpPr>
          <p:spPr>
            <a:xfrm>
              <a:off x="7158960" y="3260520"/>
              <a:ext cx="2622600" cy="2622600"/>
            </a:xfrm>
            <a:custGeom>
              <a:avLst/>
              <a:gdLst>
                <a:gd name="textAreaLeft" fmla="*/ 0 w 2622600"/>
                <a:gd name="textAreaRight" fmla="*/ 2623320 w 2622600"/>
                <a:gd name="textAreaTop" fmla="*/ 0 h 2622600"/>
                <a:gd name="textAreaBottom" fmla="*/ 2623320 h 2622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" name="Group 6"/>
          <p:cNvGrpSpPr/>
          <p:nvPr/>
        </p:nvGrpSpPr>
        <p:grpSpPr>
          <a:xfrm>
            <a:off x="10762920" y="3260520"/>
            <a:ext cx="2622600" cy="2622600"/>
            <a:chOff x="10762920" y="3260520"/>
            <a:chExt cx="2622600" cy="2622600"/>
          </a:xfrm>
        </p:grpSpPr>
        <p:sp>
          <p:nvSpPr>
            <p:cNvPr id="112" name="Freeform 7"/>
            <p:cNvSpPr/>
            <p:nvPr/>
          </p:nvSpPr>
          <p:spPr>
            <a:xfrm>
              <a:off x="10762920" y="3260520"/>
              <a:ext cx="2622600" cy="2622600"/>
            </a:xfrm>
            <a:custGeom>
              <a:avLst/>
              <a:gdLst>
                <a:gd name="textAreaLeft" fmla="*/ 0 w 2622600"/>
                <a:gd name="textAreaRight" fmla="*/ 2623320 w 2622600"/>
                <a:gd name="textAreaTop" fmla="*/ 0 h 2622600"/>
                <a:gd name="textAreaBottom" fmla="*/ 2623320 h 2622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" name="Group 8"/>
          <p:cNvGrpSpPr/>
          <p:nvPr/>
        </p:nvGrpSpPr>
        <p:grpSpPr>
          <a:xfrm>
            <a:off x="14367240" y="3260520"/>
            <a:ext cx="2622600" cy="2622600"/>
            <a:chOff x="14367240" y="3260520"/>
            <a:chExt cx="2622600" cy="2622600"/>
          </a:xfrm>
        </p:grpSpPr>
        <p:sp>
          <p:nvSpPr>
            <p:cNvPr id="114" name="Freeform 9"/>
            <p:cNvSpPr/>
            <p:nvPr/>
          </p:nvSpPr>
          <p:spPr>
            <a:xfrm>
              <a:off x="14367240" y="3260520"/>
              <a:ext cx="2622600" cy="2622600"/>
            </a:xfrm>
            <a:custGeom>
              <a:avLst/>
              <a:gdLst>
                <a:gd name="textAreaLeft" fmla="*/ 0 w 2622600"/>
                <a:gd name="textAreaRight" fmla="*/ 2623320 w 2622600"/>
                <a:gd name="textAreaTop" fmla="*/ 0 h 2622600"/>
                <a:gd name="textAreaBottom" fmla="*/ 2623320 h 2622600"/>
              </a:gdLst>
              <a:ahLst/>
              <a:rect l="textAreaLeft" t="textAreaTop" r="textAreaRight" b="textAreaBottom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5" name="Freeform 10"/>
          <p:cNvSpPr/>
          <p:nvPr/>
        </p:nvSpPr>
        <p:spPr>
          <a:xfrm>
            <a:off x="1028880" y="7559280"/>
            <a:ext cx="1386360" cy="2056680"/>
          </a:xfrm>
          <a:custGeom>
            <a:avLst/>
            <a:gdLst>
              <a:gd name="textAreaLeft" fmla="*/ 0 w 1386360"/>
              <a:gd name="textAreaRight" fmla="*/ 1387080 w 1386360"/>
              <a:gd name="textAreaTop" fmla="*/ 0 h 2056680"/>
              <a:gd name="textAreaBottom" fmla="*/ 2057400 h 2056680"/>
            </a:gdLst>
            <a:ahLst/>
            <a:rect l="textAreaLeft" t="textAreaTop" r="textAreaRight" b="textAreaBottom"/>
            <a:pathLst>
              <a:path w="1387014" h="2057574">
                <a:moveTo>
                  <a:pt x="0" y="0"/>
                </a:moveTo>
                <a:lnTo>
                  <a:pt x="1387014" y="0"/>
                </a:lnTo>
                <a:lnTo>
                  <a:pt x="1387014" y="2057574"/>
                </a:lnTo>
                <a:lnTo>
                  <a:pt x="0" y="2057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Box 11"/>
          <p:cNvSpPr/>
          <p:nvPr/>
        </p:nvSpPr>
        <p:spPr>
          <a:xfrm>
            <a:off x="1028880" y="3187440"/>
            <a:ext cx="4794840" cy="43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655"/>
              </a:lnSpc>
            </a:pPr>
            <a:r>
              <a:rPr b="1" lang="en-US" sz="6500" spc="-262" strike="noStrike">
                <a:solidFill>
                  <a:srgbClr val="d9d9d9"/>
                </a:solidFill>
                <a:latin typeface="Poppins Semi-Bold"/>
                <a:ea typeface="Poppins Semi-Bold"/>
              </a:rPr>
              <a:t>КЛЮЧЕВЫЕ ФУНКЦИОНАЛЬНЫЕ ВОЗМОЖНОСТИ</a:t>
            </a:r>
            <a:endParaRPr b="0" lang="ru-RU" sz="6500" spc="-1" strike="noStrike">
              <a:latin typeface="Arial"/>
            </a:endParaRPr>
          </a:p>
        </p:txBody>
      </p:sp>
      <p:sp>
        <p:nvSpPr>
          <p:cNvPr id="117" name="TextBox 12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18" name="TextBox 13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19" name="TextBox 14"/>
          <p:cNvSpPr/>
          <p:nvPr/>
        </p:nvSpPr>
        <p:spPr>
          <a:xfrm>
            <a:off x="86637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TextBox 15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1" name="TextBox 16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Demonstration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2" name="TextBox 17"/>
          <p:cNvSpPr/>
          <p:nvPr/>
        </p:nvSpPr>
        <p:spPr>
          <a:xfrm>
            <a:off x="7156440" y="6841440"/>
            <a:ext cx="2891520" cy="142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Пользователи вводят свое имя на главном экране.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ts val="2239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Имена хранятся в таблице пользователей.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3" name="TextBox 18"/>
          <p:cNvSpPr/>
          <p:nvPr/>
        </p:nvSpPr>
        <p:spPr>
          <a:xfrm>
            <a:off x="7158960" y="6341040"/>
            <a:ext cx="1892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e94b27"/>
                </a:solidFill>
                <a:latin typeface="Poppins Semi-Bold"/>
                <a:ea typeface="Poppins Semi-Bold"/>
              </a:rPr>
              <a:t>Регистрация: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4" name="TextBox 19"/>
          <p:cNvSpPr/>
          <p:nvPr/>
        </p:nvSpPr>
        <p:spPr>
          <a:xfrm>
            <a:off x="10761840" y="6841440"/>
            <a:ext cx="2891520" cy="199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Вопросы с несколькими вариантами ответов, извлеченные из таблицы вопросов.</a:t>
            </a:r>
            <a:endParaRPr b="0" lang="ru-RU" sz="1600" spc="-1" strike="noStrike">
              <a:latin typeface="Arial"/>
            </a:endParaRPr>
          </a:p>
          <a:p>
            <a:pPr>
              <a:lnSpc>
                <a:spcPts val="2239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Пользователь выбирает ответ и продолжает.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5" name="TextBox 20"/>
          <p:cNvSpPr/>
          <p:nvPr/>
        </p:nvSpPr>
        <p:spPr>
          <a:xfrm>
            <a:off x="10762920" y="6341040"/>
            <a:ext cx="189216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e94b27"/>
                </a:solidFill>
                <a:latin typeface="Poppins Semi-Bold"/>
                <a:ea typeface="Poppins Semi-Bold"/>
              </a:rPr>
              <a:t>Проведение теста: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6" name="TextBox 21"/>
          <p:cNvSpPr/>
          <p:nvPr/>
        </p:nvSpPr>
        <p:spPr>
          <a:xfrm>
            <a:off x="14367240" y="6841440"/>
            <a:ext cx="2891520" cy="85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Количество правильных ответов, сохраненных в таблице результатов.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27" name="TextBox 22"/>
          <p:cNvSpPr/>
          <p:nvPr/>
        </p:nvSpPr>
        <p:spPr>
          <a:xfrm>
            <a:off x="14367240" y="6341040"/>
            <a:ext cx="18921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e94b27"/>
                </a:solidFill>
                <a:latin typeface="Poppins Semi-Bold"/>
                <a:ea typeface="Poppins Semi-Bold"/>
              </a:rPr>
              <a:t>Результаты: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Freeform 4"/>
          <p:cNvSpPr/>
          <p:nvPr/>
        </p:nvSpPr>
        <p:spPr>
          <a:xfrm rot="5400000">
            <a:off x="1624320" y="8144280"/>
            <a:ext cx="518040" cy="1707840"/>
          </a:xfrm>
          <a:custGeom>
            <a:avLst/>
            <a:gdLst>
              <a:gd name="textAreaLeft" fmla="*/ 0 w 518040"/>
              <a:gd name="textAreaRight" fmla="*/ 518760 w 518040"/>
              <a:gd name="textAreaTop" fmla="*/ 0 h 1707840"/>
              <a:gd name="textAreaBottom" fmla="*/ 1708560 h 1707840"/>
            </a:gdLst>
            <a:ahLst/>
            <a:rect l="textAreaLeft" t="textAreaTop" r="textAreaRight" b="textAreaBottom"/>
            <a:pathLst>
              <a:path w="518833" h="1708732">
                <a:moveTo>
                  <a:pt x="0" y="0"/>
                </a:moveTo>
                <a:lnTo>
                  <a:pt x="518833" y="0"/>
                </a:lnTo>
                <a:lnTo>
                  <a:pt x="518833" y="1708731"/>
                </a:lnTo>
                <a:lnTo>
                  <a:pt x="0" y="170873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Freeform 5"/>
          <p:cNvSpPr/>
          <p:nvPr/>
        </p:nvSpPr>
        <p:spPr>
          <a:xfrm>
            <a:off x="2615760" y="1761480"/>
            <a:ext cx="6527520" cy="4226040"/>
          </a:xfrm>
          <a:custGeom>
            <a:avLst/>
            <a:gdLst>
              <a:gd name="textAreaLeft" fmla="*/ 0 w 6527520"/>
              <a:gd name="textAreaRight" fmla="*/ 6528240 w 6527520"/>
              <a:gd name="textAreaTop" fmla="*/ 0 h 4226040"/>
              <a:gd name="textAreaBottom" fmla="*/ 4226760 h 4226040"/>
            </a:gdLst>
            <a:ahLst/>
            <a:rect l="textAreaLeft" t="textAreaTop" r="textAreaRight" b="textAreaBottom"/>
            <a:pathLst>
              <a:path w="6528342" h="4226683">
                <a:moveTo>
                  <a:pt x="0" y="0"/>
                </a:moveTo>
                <a:lnTo>
                  <a:pt x="6528342" y="0"/>
                </a:lnTo>
                <a:lnTo>
                  <a:pt x="6528342" y="4226683"/>
                </a:lnTo>
                <a:lnTo>
                  <a:pt x="0" y="42266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cap="sq" w="47625">
            <a:solidFill>
              <a:srgbClr val="e94b2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Freeform 6"/>
          <p:cNvSpPr/>
          <p:nvPr/>
        </p:nvSpPr>
        <p:spPr>
          <a:xfrm>
            <a:off x="10078560" y="1761480"/>
            <a:ext cx="6720840" cy="4226040"/>
          </a:xfrm>
          <a:custGeom>
            <a:avLst/>
            <a:gdLst>
              <a:gd name="textAreaLeft" fmla="*/ 0 w 6720840"/>
              <a:gd name="textAreaRight" fmla="*/ 6721560 w 6720840"/>
              <a:gd name="textAreaTop" fmla="*/ 0 h 4226040"/>
              <a:gd name="textAreaBottom" fmla="*/ 4226760 h 4226040"/>
            </a:gdLst>
            <a:ahLst/>
            <a:rect l="textAreaLeft" t="textAreaTop" r="textAreaRight" b="textAreaBottom"/>
            <a:pathLst>
              <a:path w="6721600" h="4226683">
                <a:moveTo>
                  <a:pt x="0" y="0"/>
                </a:moveTo>
                <a:lnTo>
                  <a:pt x="6721599" y="0"/>
                </a:lnTo>
                <a:lnTo>
                  <a:pt x="6721599" y="4226683"/>
                </a:lnTo>
                <a:lnTo>
                  <a:pt x="0" y="42266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cap="sq" w="38100">
            <a:solidFill>
              <a:srgbClr val="e94b2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Freeform 7"/>
          <p:cNvSpPr/>
          <p:nvPr/>
        </p:nvSpPr>
        <p:spPr>
          <a:xfrm>
            <a:off x="7846560" y="6485040"/>
            <a:ext cx="8952480" cy="3000240"/>
          </a:xfrm>
          <a:custGeom>
            <a:avLst/>
            <a:gdLst>
              <a:gd name="textAreaLeft" fmla="*/ 0 w 8952480"/>
              <a:gd name="textAreaRight" fmla="*/ 8953200 w 8952480"/>
              <a:gd name="textAreaTop" fmla="*/ 0 h 3000240"/>
              <a:gd name="textAreaBottom" fmla="*/ 3000960 h 3000240"/>
            </a:gdLst>
            <a:ahLst/>
            <a:rect l="textAreaLeft" t="textAreaTop" r="textAreaRight" b="textAreaBottom"/>
            <a:pathLst>
              <a:path w="8953290" h="3000882">
                <a:moveTo>
                  <a:pt x="0" y="0"/>
                </a:moveTo>
                <a:lnTo>
                  <a:pt x="8953290" y="0"/>
                </a:lnTo>
                <a:lnTo>
                  <a:pt x="8953290" y="3000882"/>
                </a:lnTo>
                <a:lnTo>
                  <a:pt x="0" y="30008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cap="sq" w="38100">
            <a:solidFill>
              <a:srgbClr val="e94b2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TextBox 8"/>
          <p:cNvSpPr/>
          <p:nvPr/>
        </p:nvSpPr>
        <p:spPr>
          <a:xfrm>
            <a:off x="1028880" y="7162200"/>
            <a:ext cx="6134760" cy="15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6265"/>
              </a:lnSpc>
            </a:pPr>
            <a:r>
              <a:rPr b="1" lang="en-US" sz="7200" spc="-290" strike="noStrike">
                <a:solidFill>
                  <a:srgbClr val="d9d9d9"/>
                </a:solidFill>
                <a:latin typeface="Poppins Semi-Bold"/>
                <a:ea typeface="Poppins Semi-Bold"/>
              </a:rPr>
              <a:t>СКРИНШОТЫ</a:t>
            </a:r>
            <a:endParaRPr b="0" lang="ru-RU" sz="7200" spc="-1" strike="noStrike">
              <a:latin typeface="Arial"/>
            </a:endParaRPr>
          </a:p>
        </p:txBody>
      </p:sp>
      <p:sp>
        <p:nvSpPr>
          <p:cNvPr id="135" name="TextBox 9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6" name="TextBox 10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7" name="TextBox 11"/>
          <p:cNvSpPr/>
          <p:nvPr/>
        </p:nvSpPr>
        <p:spPr>
          <a:xfrm>
            <a:off x="86637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TextBox 12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39" name="TextBox 13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Demonstration</a:t>
            </a:r>
            <a:endParaRPr b="0" lang="ru-RU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Box 4"/>
          <p:cNvSpPr/>
          <p:nvPr/>
        </p:nvSpPr>
        <p:spPr>
          <a:xfrm>
            <a:off x="1028880" y="1994040"/>
            <a:ext cx="9795960" cy="165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4351"/>
              </a:lnSpc>
            </a:pPr>
            <a:r>
              <a:rPr b="1" lang="en-US" sz="5000" spc="-202" strike="noStrike">
                <a:solidFill>
                  <a:srgbClr val="d9d9d9"/>
                </a:solidFill>
                <a:latin typeface="Poppins Semi-Bold"/>
                <a:ea typeface="Poppins Semi-Bold"/>
              </a:rPr>
              <a:t>ОТЗЫВЫ И ШАГИ, ПРЕДПРИНЯТЫЕ ДЛЯ ИХ РЕШЕНИЯ </a:t>
            </a:r>
            <a:endParaRPr b="0" lang="ru-RU" sz="5000" spc="-1" strike="noStrike">
              <a:latin typeface="Arial"/>
            </a:endParaRPr>
          </a:p>
        </p:txBody>
      </p:sp>
      <p:sp>
        <p:nvSpPr>
          <p:cNvPr id="143" name="TextBox 5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4" name="TextBox 6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5" name="TextBox 7"/>
          <p:cNvSpPr/>
          <p:nvPr/>
        </p:nvSpPr>
        <p:spPr>
          <a:xfrm>
            <a:off x="86637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Box 8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7" name="TextBox 9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Feedback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48" name="TextBox 10"/>
          <p:cNvSpPr/>
          <p:nvPr/>
        </p:nvSpPr>
        <p:spPr>
          <a:xfrm>
            <a:off x="1028880" y="4299120"/>
            <a:ext cx="14232600" cy="46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Реализован трекер прогресса, показывающий количество вопросов и процент завершения.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Улучшен экран результатов с подробным анализом, включая правильный ответ на каждый вопрос.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Скорректирован стиль пользовательского интерфейса для лучшей контрастности и читаемости вариантов с несколькими вариантами ответов.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Внедрена функциональность для повторного просмотра пропущенных вопросов перед отправкой.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Реорганизованы классы DAO для оптимизации запросов к базе данных и снижения избыточности.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Перенесена логика проверки ответов в выделенный класс службы для улучшения поддержки кода и покрытия тестами.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"/>
          <p:cNvSpPr/>
          <p:nvPr/>
        </p:nvSpPr>
        <p:spPr>
          <a:xfrm>
            <a:off x="0" y="0"/>
            <a:ext cx="18287280" cy="10286280"/>
          </a:xfrm>
          <a:custGeom>
            <a:avLst/>
            <a:gdLst>
              <a:gd name="textAreaLeft" fmla="*/ 0 w 18287280"/>
              <a:gd name="textAreaRight" fmla="*/ 18288000 w 18287280"/>
              <a:gd name="textAreaTop" fmla="*/ 0 h 10286280"/>
              <a:gd name="textAreaBottom" fmla="*/ 10287000 h 10286280"/>
            </a:gdLst>
            <a:ah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Freeform 3"/>
          <p:cNvSpPr/>
          <p:nvPr/>
        </p:nvSpPr>
        <p:spPr>
          <a:xfrm>
            <a:off x="1028880" y="976680"/>
            <a:ext cx="349560" cy="338760"/>
          </a:xfrm>
          <a:custGeom>
            <a:avLst/>
            <a:gdLst>
              <a:gd name="textAreaLeft" fmla="*/ 0 w 349560"/>
              <a:gd name="textAreaRight" fmla="*/ 350280 w 349560"/>
              <a:gd name="textAreaTop" fmla="*/ 0 h 338760"/>
              <a:gd name="textAreaBottom" fmla="*/ 339480 h 338760"/>
            </a:gdLst>
            <a:ahLst/>
            <a:rect l="textAreaLeft" t="textAreaTop" r="textAreaRight" b="textAreaBottom"/>
            <a:pathLst>
              <a:path w="350220" h="339395">
                <a:moveTo>
                  <a:pt x="0" y="0"/>
                </a:moveTo>
                <a:lnTo>
                  <a:pt x="350220" y="0"/>
                </a:lnTo>
                <a:lnTo>
                  <a:pt x="350220" y="339395"/>
                </a:lnTo>
                <a:lnTo>
                  <a:pt x="0" y="33939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1" name="Group 4"/>
          <p:cNvGrpSpPr/>
          <p:nvPr/>
        </p:nvGrpSpPr>
        <p:grpSpPr>
          <a:xfrm>
            <a:off x="12426840" y="2354760"/>
            <a:ext cx="4831560" cy="6902640"/>
            <a:chOff x="12426840" y="2354760"/>
            <a:chExt cx="4831560" cy="6902640"/>
          </a:xfrm>
        </p:grpSpPr>
        <p:sp>
          <p:nvSpPr>
            <p:cNvPr id="152" name="Freeform 5"/>
            <p:cNvSpPr/>
            <p:nvPr/>
          </p:nvSpPr>
          <p:spPr>
            <a:xfrm>
              <a:off x="12426840" y="2354760"/>
              <a:ext cx="4831560" cy="6902640"/>
            </a:xfrm>
            <a:custGeom>
              <a:avLst/>
              <a:gdLst>
                <a:gd name="textAreaLeft" fmla="*/ 0 w 4831560"/>
                <a:gd name="textAreaRight" fmla="*/ 4832280 w 4831560"/>
                <a:gd name="textAreaTop" fmla="*/ 0 h 6902640"/>
                <a:gd name="textAreaBottom" fmla="*/ 6903360 h 6902640"/>
              </a:gdLst>
              <a:ahLst/>
              <a:rect l="textAreaLeft" t="textAreaTop" r="textAreaRight" b="textAreaBottom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3" name="AutoShape 6"/>
          <p:cNvSpPr/>
          <p:nvPr/>
        </p:nvSpPr>
        <p:spPr>
          <a:xfrm>
            <a:off x="1028520" y="4403520"/>
            <a:ext cx="9796680" cy="360"/>
          </a:xfrm>
          <a:prstGeom prst="line">
            <a:avLst/>
          </a:prstGeom>
          <a:ln w="9525">
            <a:solidFill>
              <a:srgbClr val="e94b2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TextBox 7"/>
          <p:cNvSpPr/>
          <p:nvPr/>
        </p:nvSpPr>
        <p:spPr>
          <a:xfrm>
            <a:off x="934920" y="2018880"/>
            <a:ext cx="9570960" cy="26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5221"/>
              </a:lnSpc>
            </a:pPr>
            <a:r>
              <a:rPr b="1" lang="en-US" sz="6000" spc="-242" strike="noStrike">
                <a:solidFill>
                  <a:srgbClr val="d9d9d9"/>
                </a:solidFill>
                <a:latin typeface="Poppins Semi-Bold"/>
                <a:ea typeface="Poppins Semi-Bold"/>
              </a:rPr>
              <a:t>ЗАКЛЮЧЕНИЕ И БУДУЩИЕ НАПРАВЛЕНИЯ РАЗВИТИЯ​</a:t>
            </a:r>
            <a:endParaRPr b="0" lang="ru-RU" sz="6000" spc="-1" strike="noStrike">
              <a:latin typeface="Arial"/>
            </a:endParaRPr>
          </a:p>
        </p:txBody>
      </p:sp>
      <p:sp>
        <p:nvSpPr>
          <p:cNvPr id="155" name="TextBox 8"/>
          <p:cNvSpPr/>
          <p:nvPr/>
        </p:nvSpPr>
        <p:spPr>
          <a:xfrm>
            <a:off x="1601640" y="981000"/>
            <a:ext cx="222912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QUIZ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56" name="TextBox 9"/>
          <p:cNvSpPr/>
          <p:nvPr/>
        </p:nvSpPr>
        <p:spPr>
          <a:xfrm>
            <a:off x="69825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1" lang="en-US" sz="1600" spc="-66" strike="noStrike">
                <a:solidFill>
                  <a:srgbClr val="d9d9d9"/>
                </a:solidFill>
                <a:latin typeface="Poppins Semi-Bold"/>
                <a:ea typeface="Poppins Semi-Bold"/>
              </a:rPr>
              <a:t>AD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57" name="TextBox 10"/>
          <p:cNvSpPr/>
          <p:nvPr/>
        </p:nvSpPr>
        <p:spPr>
          <a:xfrm>
            <a:off x="86637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TextBox 11"/>
          <p:cNvSpPr/>
          <p:nvPr/>
        </p:nvSpPr>
        <p:spPr>
          <a:xfrm>
            <a:off x="10344960" y="981000"/>
            <a:ext cx="9597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ts val="2239"/>
              </a:lnSpc>
            </a:pPr>
            <a:r>
              <a:rPr b="0" lang="en-US" sz="1600" spc="-66" strike="noStrike">
                <a:solidFill>
                  <a:srgbClr val="d9d9d9"/>
                </a:solidFill>
                <a:latin typeface="Poppins"/>
                <a:ea typeface="Poppins"/>
              </a:rPr>
              <a:t>NU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59" name="TextBox 12"/>
          <p:cNvSpPr/>
          <p:nvPr/>
        </p:nvSpPr>
        <p:spPr>
          <a:xfrm>
            <a:off x="15827400" y="981000"/>
            <a:ext cx="1431360" cy="2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>
              <a:lnSpc>
                <a:spcPts val="2239"/>
              </a:lnSpc>
            </a:pPr>
            <a:r>
              <a:rPr b="0" lang="en-US" sz="1600" spc="-66" strike="noStrike">
                <a:solidFill>
                  <a:srgbClr val="e94b27"/>
                </a:solidFill>
                <a:latin typeface="Poppins"/>
                <a:ea typeface="Poppins"/>
              </a:rPr>
              <a:t>Conclusion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160" name="TextBox 13"/>
          <p:cNvSpPr/>
          <p:nvPr/>
        </p:nvSpPr>
        <p:spPr>
          <a:xfrm>
            <a:off x="1028880" y="4922640"/>
            <a:ext cx="8904240" cy="39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2801"/>
              </a:lnSpc>
            </a:pPr>
            <a:r>
              <a:rPr b="1" lang="en-US" sz="2000" spc="-80" strike="noStrike">
                <a:solidFill>
                  <a:srgbClr val="d9d9d9"/>
                </a:solidFill>
                <a:latin typeface="Poppins Bold"/>
                <a:ea typeface="Poppins Bold"/>
              </a:rPr>
              <a:t>Будущие улучшения: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Добавить таймер для каждого вопроса, чтобы сделать тесты более сложными.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Включить поддержку различных категорий тестов (например, «Естествознание», «История»).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Предоставить информацию об эффективности пользователей с течением времени.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Перенести базу данных на облачную платформу для доступа с нескольких устройств.</a:t>
            </a:r>
            <a:endParaRPr b="0" lang="ru-RU" sz="2000" spc="-1" strike="noStrike">
              <a:latin typeface="Arial"/>
            </a:endParaRPr>
          </a:p>
          <a:p>
            <a:pPr>
              <a:lnSpc>
                <a:spcPts val="2801"/>
              </a:lnSpc>
            </a:pPr>
            <a:r>
              <a:rPr b="0" lang="en-US" sz="2000" spc="-80" strike="noStrike">
                <a:solidFill>
                  <a:srgbClr val="d9d9d9"/>
                </a:solidFill>
                <a:latin typeface="Poppins"/>
                <a:ea typeface="Poppins"/>
              </a:rPr>
              <a:t>Разработать версию приложения, удобную для мобильных устройств.</a:t>
            </a:r>
            <a:endParaRPr b="0" lang="ru-RU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View_PPTX_PLUS/7.4.0.3$Windows_X86_64 LibreOffice_project/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DAGZMlLHaUw</dc:identifier>
  <dc:language>ru-RU</dc:language>
  <cp:lastModifiedBy/>
  <dcterms:modified xsi:type="dcterms:W3CDTF">2024-12-15T16:40:20Z</dcterms:modified>
  <cp:revision>4</cp:revision>
  <dc:subject/>
  <dc:title>Акылбеков Чынгыз / Бегимкулов Адахан / Нуртай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